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70"/>
  </p:notesMasterIdLst>
  <p:sldIdLst>
    <p:sldId id="266" r:id="rId2"/>
    <p:sldId id="307" r:id="rId3"/>
    <p:sldId id="312" r:id="rId4"/>
    <p:sldId id="310" r:id="rId5"/>
    <p:sldId id="309" r:id="rId6"/>
    <p:sldId id="340" r:id="rId7"/>
    <p:sldId id="308" r:id="rId8"/>
    <p:sldId id="314" r:id="rId9"/>
    <p:sldId id="306" r:id="rId10"/>
    <p:sldId id="343" r:id="rId11"/>
    <p:sldId id="292" r:id="rId12"/>
    <p:sldId id="281" r:id="rId13"/>
    <p:sldId id="342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3" r:id="rId23"/>
    <p:sldId id="294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290" r:id="rId32"/>
    <p:sldId id="305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80" r:id="rId44"/>
    <p:sldId id="338" r:id="rId45"/>
    <p:sldId id="339" r:id="rId46"/>
    <p:sldId id="321" r:id="rId47"/>
    <p:sldId id="324" r:id="rId48"/>
    <p:sldId id="315" r:id="rId49"/>
    <p:sldId id="317" r:id="rId50"/>
    <p:sldId id="318" r:id="rId51"/>
    <p:sldId id="319" r:id="rId52"/>
    <p:sldId id="320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44" r:id="rId67"/>
    <p:sldId id="341" r:id="rId68"/>
    <p:sldId id="257" r:id="rId6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627"/>
    <a:srgbClr val="EC1D24"/>
    <a:srgbClr val="EBE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7"/>
    <p:restoredTop sz="86395"/>
  </p:normalViewPr>
  <p:slideViewPr>
    <p:cSldViewPr snapToGrid="0" snapToObjects="1">
      <p:cViewPr varScale="1">
        <p:scale>
          <a:sx n="171" d="100"/>
          <a:sy n="171" d="100"/>
        </p:scale>
        <p:origin x="9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8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twitter.com/inside_r3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company/r3cev-llc/" TargetMode="External"/><Relationship Id="rId4" Type="http://schemas.openxmlformats.org/officeDocument/2006/relationships/hyperlink" Target="http://www.r3.com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283ED4-856D-B64A-AD18-471B9545F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69819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44863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8687FA99-999F-104F-A6C7-CEC6B38DCA37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29" name="Body Level One…">
            <a:extLst>
              <a:ext uri="{FF2B5EF4-FFF2-40B4-BE49-F238E27FC236}">
                <a16:creationId xmlns:a16="http://schemas.microsoft.com/office/drawing/2014/main" id="{81D83B31-B873-824B-8B89-64C0210C9FA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63914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100" b="0" i="0" cap="none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11pt – ALL CAPS FOR SUBTITLE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BF24EFFF-01A8-C349-AAF6-0BD802CAC0B2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6AD140-1266-2042-AA1A-7BD480CDA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19" y="442569"/>
            <a:ext cx="1344581" cy="1344581"/>
          </a:xfrm>
          <a:prstGeom prst="rect">
            <a:avLst/>
          </a:prstGeom>
        </p:spPr>
      </p:pic>
      <p:sp>
        <p:nvSpPr>
          <p:cNvPr id="32" name="Line">
            <a:extLst>
              <a:ext uri="{FF2B5EF4-FFF2-40B4-BE49-F238E27FC236}">
                <a16:creationId xmlns:a16="http://schemas.microsoft.com/office/drawing/2014/main" id="{021D1CD8-183D-8643-B8C7-CBF06D7035F3}"/>
              </a:ext>
            </a:extLst>
          </p:cNvPr>
          <p:cNvSpPr/>
          <p:nvPr userDrawn="1"/>
        </p:nvSpPr>
        <p:spPr>
          <a:xfrm flipV="1">
            <a:off x="2411382" y="4275707"/>
            <a:ext cx="3456175" cy="6348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CD9E2F3-111E-FA43-BD74-800644E2B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376474" cy="539341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755973" y="3551103"/>
            <a:ext cx="853356" cy="853356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584434" y="2940981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1426024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A818B3-4B4F-134A-A1F6-248A0BF77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5" y="287319"/>
            <a:ext cx="1571183" cy="628473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7202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5735FDC-EFF0-184B-A3BA-5940687FF9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52781"/>
            <a:ext cx="9495114" cy="5306706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755973" y="3551103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584434" y="2940981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1417261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400EB-2C22-474B-A7BA-8365CC7E4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0" y="313748"/>
            <a:ext cx="1571183" cy="6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EC1D24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362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9CC57-F9D5-A447-BA45-6792DF6F2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series_A_31.jpg" descr="BG_series_A_31.jpg">
            <a:extLst>
              <a:ext uri="{FF2B5EF4-FFF2-40B4-BE49-F238E27FC236}">
                <a16:creationId xmlns:a16="http://schemas.microsoft.com/office/drawing/2014/main" id="{330C0941-480B-8A4D-BC97-3B7380D61E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1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C0FA2-D696-9244-AB6E-4B1B38F14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EC1D24"/>
              </a:buClr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rgbClr val="EC1D24"/>
              </a:buClr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B_5.jpg" descr="BG_series_B_5.jpg">
            <a:extLst>
              <a:ext uri="{FF2B5EF4-FFF2-40B4-BE49-F238E27FC236}">
                <a16:creationId xmlns:a16="http://schemas.microsoft.com/office/drawing/2014/main" id="{ACA79500-B62D-7646-BA88-1FB3FBF06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219449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68569D84-80F6-4E4F-BCC7-305C7CC162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278" y="726865"/>
            <a:ext cx="1462193" cy="114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8563D1DA-2417-E146-96ED-E7185C0D6CA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8500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200" b="0" i="0" cap="none" spc="113" baseline="0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12pt – ALL CAPS FOR SUBTITLE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D906B4D-FAE4-6745-AE14-997239012EA1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737558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47E27-ED4E-2742-BF58-962C3A2B99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5AC8A-9C0D-8040-899D-559BB0561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dark grey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B238A9-012F-F740-A068-F51FA9C94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dark grey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5E93EC-351B-9042-8851-3AAB2244F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8D8CF-BF48-7E4B-ACE8-0DDCF48D1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3356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C_3.jpg" descr="BG_series_C_3.jpg">
            <a:extLst>
              <a:ext uri="{FF2B5EF4-FFF2-40B4-BE49-F238E27FC236}">
                <a16:creationId xmlns:a16="http://schemas.microsoft.com/office/drawing/2014/main" id="{CF471A11-0FF0-6B46-BC97-0BD77B7CD9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E97EFA-67FD-2647-A0CB-D34D9D6C10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1558" y="1855448"/>
            <a:ext cx="1863192" cy="1244600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57830E45-E1AE-4A4D-B0F8-C7455911C3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14750" y="1967394"/>
            <a:ext cx="3724420" cy="12956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300" b="0" i="0" baseline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B50530A-95C7-9544-9186-D3C74F1D4453}"/>
              </a:ext>
            </a:extLst>
          </p:cNvPr>
          <p:cNvSpPr/>
          <p:nvPr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2088AC4-2D9F-DB4A-B29B-88F3E9E46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0198" y="1802869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22F5BCB-C626-2948-B438-6A31F3F43C57}"/>
              </a:ext>
            </a:extLst>
          </p:cNvPr>
          <p:cNvSpPr/>
          <p:nvPr userDrawn="1"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A33785F-98A2-0C41-84D1-C51F91927B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975" y="4238074"/>
            <a:ext cx="604605" cy="472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6835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53375-5F1A-3041-81EC-978C4A991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798-36C1-154A-BC17-F50E73A589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47603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3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61B9E339-F5C6-9F4C-A2D5-F1C2B52A1EF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DC7B9C30-DB60-4B4E-9ECC-A12390F5C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F022F017-B336-A448-8754-300C09C9A32A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3BB0B6-49E4-5043-A55F-36C9D68F395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ouble-click to edit subtitle">
            <a:extLst>
              <a:ext uri="{FF2B5EF4-FFF2-40B4-BE49-F238E27FC236}">
                <a16:creationId xmlns:a16="http://schemas.microsoft.com/office/drawing/2014/main" id="{C06616EE-EA82-D048-96C3-DC94E88FE03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37AAB470-5E92-A34D-88D7-CDFF07423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1C2DD66A-806D-DB4A-93BD-D864E23CB73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474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G_series_A_30.jpg" descr="BG_series_A_30.jpg">
            <a:extLst>
              <a:ext uri="{FF2B5EF4-FFF2-40B4-BE49-F238E27FC236}">
                <a16:creationId xmlns:a16="http://schemas.microsoft.com/office/drawing/2014/main" id="{82D92797-0044-354C-B55F-8E76C7842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62" y="1270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7F07D877-2EC4-5F4B-8EC6-BF0ABA51E29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B3ECBEF-7403-D94E-AA39-0FE14C4947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F1963915-8D35-9B48-ACC4-4686F104D8F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FC2CD22-97C8-9546-98C0-B3A09CB01E1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ouble-click to edit subtitle">
            <a:extLst>
              <a:ext uri="{FF2B5EF4-FFF2-40B4-BE49-F238E27FC236}">
                <a16:creationId xmlns:a16="http://schemas.microsoft.com/office/drawing/2014/main" id="{E426ABEB-A227-D64B-A186-091003DD120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09F425F-0F85-9A41-A5E7-A9FFB60FC3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3A954253-4C2C-7045-BD38-255D1795094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67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9E42-0BD8-8245-9957-EA03820D0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series_B_4.jpg" descr="BG_series_B_4.jpg">
            <a:extLst>
              <a:ext uri="{FF2B5EF4-FFF2-40B4-BE49-F238E27FC236}">
                <a16:creationId xmlns:a16="http://schemas.microsoft.com/office/drawing/2014/main" id="{05393E68-A18E-C144-84E0-5D226FE184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9FF149-0312-DA44-B345-AC197AD30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8836" y="285143"/>
            <a:ext cx="1895242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4DCA3963-6B94-794B-BB7E-DA44A10E18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19200" y="2603973"/>
            <a:ext cx="3571323" cy="139091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B5215209-7EB2-C542-AEAB-B17805271E3E}"/>
              </a:ext>
            </a:extLst>
          </p:cNvPr>
          <p:cNvSpPr/>
          <p:nvPr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4461725B-A784-5F4E-8C10-D4F455621A93}"/>
              </a:ext>
            </a:extLst>
          </p:cNvPr>
          <p:cNvSpPr/>
          <p:nvPr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C375DB3-503A-A349-90B4-E7DE68204509}"/>
              </a:ext>
            </a:extLst>
          </p:cNvPr>
          <p:cNvSpPr/>
          <p:nvPr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004D78D-2553-124B-BCF7-E955F183D5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565" y="4382505"/>
            <a:ext cx="555533" cy="4344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526FD6-7DB2-DB4D-B940-26028994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0574" y="227073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6B92AABD-31F6-DE41-B145-11C6A7E0BFFF}"/>
              </a:ext>
            </a:extLst>
          </p:cNvPr>
          <p:cNvSpPr/>
          <p:nvPr userDrawn="1"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E5E304EA-0CC0-9341-8BFD-9BDA09E812D3}"/>
              </a:ext>
            </a:extLst>
          </p:cNvPr>
          <p:cNvSpPr/>
          <p:nvPr userDrawn="1"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chemeClr val="bg1">
                <a:alpha val="67813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47C4CA9-9405-8842-B415-26EBF05188A0}"/>
              </a:ext>
            </a:extLst>
          </p:cNvPr>
          <p:cNvSpPr/>
          <p:nvPr userDrawn="1"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chemeClr val="bg1">
                <a:alpha val="67813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371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E71BD1-2220-6E45-824C-E7BA850DE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52488" cy="6090834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6942D-78F1-CA4F-8197-75788DBAD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E4D91-02CB-394C-B11D-D7107BC1E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620" y="0"/>
            <a:ext cx="10263620" cy="5143500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9FD439D1-C26D-FF45-81DC-9AA08B49602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97A2844-5BB9-744A-AFE8-9ED164617247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646F52-2E16-BB4F-83C7-FA8954C70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0D78E-6DE8-F94A-B2A4-2F041AF5E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DCA5A595-ED61-4C4F-B301-1838663DE1E3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CCF6F-802D-4A4D-91C7-A1AC006B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B_3.jpg" descr="BG_series_B_3.jpg">
            <a:extLst>
              <a:ext uri="{FF2B5EF4-FFF2-40B4-BE49-F238E27FC236}">
                <a16:creationId xmlns:a16="http://schemas.microsoft.com/office/drawing/2014/main" id="{61319D53-8767-8540-8B03-4933EBFDE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5FD277B-9962-8340-9015-2BE2AFF87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8"/>
            <a:ext cx="815405" cy="63763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1232D0B7-6F62-A845-B2D9-4B35AE6B2BC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57775" y="2410998"/>
            <a:ext cx="3724420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50D639-AC4B-B040-9338-2BB30F8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7775" y="61836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B1EC4E-CDD8-DB4F-9F89-99C2F2ABC5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6415" y="56578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57F3D527-BDAD-D647-9EB6-76CD18CD94B0}"/>
              </a:ext>
            </a:extLst>
          </p:cNvPr>
          <p:cNvSpPr/>
          <p:nvPr userDrawn="1"/>
        </p:nvSpPr>
        <p:spPr>
          <a:xfrm>
            <a:off x="5057775" y="204719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9002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00D4C0A-A05F-FF4D-9D41-311E872D9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46170E-0064-FE40-8C30-66488576D448}"/>
              </a:ext>
            </a:extLst>
          </p:cNvPr>
          <p:cNvSpPr/>
          <p:nvPr userDrawn="1"/>
        </p:nvSpPr>
        <p:spPr>
          <a:xfrm>
            <a:off x="4807962" y="3698830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408F6-3390-AC41-838B-E78DA15F7074}"/>
              </a:ext>
            </a:extLst>
          </p:cNvPr>
          <p:cNvSpPr/>
          <p:nvPr userDrawn="1"/>
        </p:nvSpPr>
        <p:spPr>
          <a:xfrm>
            <a:off x="4807962" y="4343594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A87EDCC8-7AAF-2749-8811-EB033A2C74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A5F7EB6C-B37B-AA48-81C9-AFFF67D56D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Line">
            <a:extLst>
              <a:ext uri="{FF2B5EF4-FFF2-40B4-BE49-F238E27FC236}">
                <a16:creationId xmlns:a16="http://schemas.microsoft.com/office/drawing/2014/main" id="{5DD9A551-D4D7-6C45-A1B9-3F8A1911F5A4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9" name="TextBox 38">
            <a:hlinkClick r:id="rId4"/>
            <a:extLst>
              <a:ext uri="{FF2B5EF4-FFF2-40B4-BE49-F238E27FC236}">
                <a16:creationId xmlns:a16="http://schemas.microsoft.com/office/drawing/2014/main" id="{F0DCDCC9-2370-E34A-8F1B-915CC51AD1B0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www.r3.com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93107C-D52A-2047-B4F5-A4C561B46F54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pic>
        <p:nvPicPr>
          <p:cNvPr id="41" name="Picture 40">
            <a:hlinkClick r:id="rId5"/>
            <a:extLst>
              <a:ext uri="{FF2B5EF4-FFF2-40B4-BE49-F238E27FC236}">
                <a16:creationId xmlns:a16="http://schemas.microsoft.com/office/drawing/2014/main" id="{7120935F-A84C-1B45-AE26-1CF99908BE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17" y="3831434"/>
            <a:ext cx="540000" cy="540000"/>
          </a:xfrm>
          <a:prstGeom prst="rect">
            <a:avLst/>
          </a:prstGeom>
        </p:spPr>
      </p:pic>
      <p:pic>
        <p:nvPicPr>
          <p:cNvPr id="42" name="Picture 41">
            <a:hlinkClick r:id="rId7"/>
            <a:extLst>
              <a:ext uri="{FF2B5EF4-FFF2-40B4-BE49-F238E27FC236}">
                <a16:creationId xmlns:a16="http://schemas.microsoft.com/office/drawing/2014/main" id="{F80849DA-A123-884A-A187-4C154F60EC2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457" y="3831434"/>
            <a:ext cx="540000" cy="540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9DE9AF0-8452-9148-8C06-801AEFBD9703}"/>
              </a:ext>
            </a:extLst>
          </p:cNvPr>
          <p:cNvSpPr/>
          <p:nvPr userDrawn="1"/>
        </p:nvSpPr>
        <p:spPr>
          <a:xfrm>
            <a:off x="6728203" y="3698830"/>
            <a:ext cx="206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Calibri Regular" charset="0"/>
              </a:rPr>
              <a:t>Brazil</a:t>
            </a:r>
          </a:p>
          <a:p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Av. </a:t>
            </a:r>
            <a:r>
              <a:rPr lang="en-US" sz="900" b="0" i="0" kern="1200" dirty="0" err="1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Angélica</a:t>
            </a: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, 2529 - Bela Vista</a:t>
            </a:r>
            <a:b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6th Floor</a:t>
            </a:r>
            <a:b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São Paulo - SP, 01153-000, Brazil</a:t>
            </a:r>
            <a:endParaRPr lang="en-GB" sz="900" b="0" i="0" kern="1200" dirty="0">
              <a:solidFill>
                <a:schemeClr val="bg1"/>
              </a:solidFill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27EC06-8093-2A44-B6AC-4F57996A1A94}"/>
              </a:ext>
            </a:extLst>
          </p:cNvPr>
          <p:cNvSpPr/>
          <p:nvPr userDrawn="1"/>
        </p:nvSpPr>
        <p:spPr>
          <a:xfrm>
            <a:off x="2886252" y="3698830"/>
            <a:ext cx="1811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11 West 42nd Street, 8th Floor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A10B7B-7E90-544D-8D57-9E61696E34A1}"/>
              </a:ext>
            </a:extLst>
          </p:cNvPr>
          <p:cNvSpPr/>
          <p:nvPr userDrawn="1"/>
        </p:nvSpPr>
        <p:spPr>
          <a:xfrm>
            <a:off x="2886252" y="4343497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C76CA5-6CA5-1640-AFEB-92A26CA32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267986" cy="5764985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2585" y="2455593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8687FA99-999F-104F-A6C7-CEC6B38DCA37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BF24EFFF-01A8-C349-AAF6-0BD802CAC0B2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C14F-2556-8949-A9AD-222D969AA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21" y="4298243"/>
            <a:ext cx="1398768" cy="5595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AEC54-B50E-804D-BAA0-2701248B7440}"/>
              </a:ext>
            </a:extLst>
          </p:cNvPr>
          <p:cNvSpPr/>
          <p:nvPr userDrawn="1"/>
        </p:nvSpPr>
        <p:spPr>
          <a:xfrm>
            <a:off x="5637462" y="3726769"/>
            <a:ext cx="778101" cy="778101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214B06-5582-BA4B-850C-5834D19BD23E}"/>
              </a:ext>
            </a:extLst>
          </p:cNvPr>
          <p:cNvSpPr/>
          <p:nvPr userDrawn="1"/>
        </p:nvSpPr>
        <p:spPr>
          <a:xfrm>
            <a:off x="6707503" y="3113746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98A469-188E-8D44-9AFA-F6FFA409F32D}"/>
              </a:ext>
            </a:extLst>
          </p:cNvPr>
          <p:cNvSpPr/>
          <p:nvPr userDrawn="1"/>
        </p:nvSpPr>
        <p:spPr>
          <a:xfrm>
            <a:off x="3790567" y="1510761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3C00AC-B4B3-B845-BCC2-943A2A18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85" y="720559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3F4FF53-6014-F344-B823-84CCAEE56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1225" y="667980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8D7AC5B3-3097-784E-A725-789FA10E7558}"/>
              </a:ext>
            </a:extLst>
          </p:cNvPr>
          <p:cNvSpPr/>
          <p:nvPr userDrawn="1"/>
        </p:nvSpPr>
        <p:spPr>
          <a:xfrm>
            <a:off x="952585" y="214939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918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702" r:id="rId3"/>
    <p:sldLayoutId id="2147483682" r:id="rId4"/>
    <p:sldLayoutId id="2147483683" r:id="rId5"/>
    <p:sldLayoutId id="2147483720" r:id="rId6"/>
    <p:sldLayoutId id="2147483680" r:id="rId7"/>
    <p:sldLayoutId id="2147483701" r:id="rId8"/>
    <p:sldLayoutId id="2147483717" r:id="rId9"/>
    <p:sldLayoutId id="2147483718" r:id="rId10"/>
    <p:sldLayoutId id="2147483719" r:id="rId11"/>
    <p:sldLayoutId id="2147483689" r:id="rId12"/>
    <p:sldLayoutId id="2147483690" r:id="rId13"/>
    <p:sldLayoutId id="2147483688" r:id="rId14"/>
    <p:sldLayoutId id="2147483703" r:id="rId15"/>
    <p:sldLayoutId id="2147483697" r:id="rId16"/>
    <p:sldLayoutId id="2147483691" r:id="rId17"/>
    <p:sldLayoutId id="2147483699" r:id="rId18"/>
    <p:sldLayoutId id="2147483704" r:id="rId19"/>
    <p:sldLayoutId id="2147483700" r:id="rId20"/>
    <p:sldLayoutId id="2147483705" r:id="rId21"/>
    <p:sldLayoutId id="2147483698" r:id="rId22"/>
    <p:sldLayoutId id="2147483706" r:id="rId23"/>
    <p:sldLayoutId id="2147483684" r:id="rId24"/>
    <p:sldLayoutId id="2147483707" r:id="rId25"/>
    <p:sldLayoutId id="2147483685" r:id="rId26"/>
    <p:sldLayoutId id="2147483708" r:id="rId27"/>
    <p:sldLayoutId id="2147483686" r:id="rId28"/>
    <p:sldLayoutId id="2147483709" r:id="rId29"/>
    <p:sldLayoutId id="2147483696" r:id="rId30"/>
    <p:sldLayoutId id="2147483710" r:id="rId31"/>
    <p:sldLayoutId id="2147483687" r:id="rId32"/>
    <p:sldLayoutId id="2147483711" r:id="rId33"/>
    <p:sldLayoutId id="2147483692" r:id="rId34"/>
    <p:sldLayoutId id="2147483693" r:id="rId35"/>
    <p:sldLayoutId id="2147483694" r:id="rId36"/>
    <p:sldLayoutId id="2147483712" r:id="rId37"/>
    <p:sldLayoutId id="2147483695" r:id="rId38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Clr>
          <a:srgbClr val="EC1D24"/>
        </a:buClr>
        <a:buNone/>
        <a:defRPr sz="3300" b="0" i="0" kern="1200">
          <a:solidFill>
            <a:schemeClr val="tx1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G"/><Relationship Id="rId2" Type="http://schemas.openxmlformats.org/officeDocument/2006/relationships/image" Target="../media/image33.pn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solutions.corda.net/" TargetMode="Externa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3CF62-BA1F-8C4D-A1E8-DAC4FBEF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Design Language</a:t>
            </a:r>
            <a:br>
              <a:rPr lang="en-US" dirty="0"/>
            </a:br>
            <a:r>
              <a:rPr lang="en-US" dirty="0"/>
              <a:t>(CDL)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A6745-7951-F243-9247-711FC6A8BE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How to Draw a </a:t>
            </a:r>
            <a:r>
              <a:rPr lang="en-US" dirty="0" err="1"/>
              <a:t>CorDapp</a:t>
            </a:r>
            <a:r>
              <a:rPr lang="en-US" dirty="0"/>
              <a:t> and why you should?</a:t>
            </a:r>
          </a:p>
          <a:p>
            <a:r>
              <a:rPr lang="en-US" dirty="0"/>
              <a:t>Eric McEvoy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5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71B6-0C80-8B45-B219-0EE65321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use the…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0FB6EA8-1CC9-A74D-BA9C-BAA7D22594CE}"/>
              </a:ext>
            </a:extLst>
          </p:cNvPr>
          <p:cNvSpPr/>
          <p:nvPr/>
        </p:nvSpPr>
        <p:spPr>
          <a:xfrm>
            <a:off x="2520146" y="2213031"/>
            <a:ext cx="3701561" cy="914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 Machine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0D496-1A8E-CE44-8640-FB538C7BB452}"/>
              </a:ext>
            </a:extLst>
          </p:cNvPr>
          <p:cNvSpPr txBox="1"/>
          <p:nvPr/>
        </p:nvSpPr>
        <p:spPr>
          <a:xfrm>
            <a:off x="2927870" y="3199434"/>
            <a:ext cx="304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 ‘drawing a Smart Contract’</a:t>
            </a:r>
          </a:p>
        </p:txBody>
      </p:sp>
    </p:spTree>
    <p:extLst>
      <p:ext uri="{BB962C8B-B14F-4D97-AF65-F5344CB8AC3E}">
        <p14:creationId xmlns:p14="http://schemas.microsoft.com/office/powerpoint/2010/main" val="367964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white, sitting, looking&#10;&#10;Description automatically generated">
            <a:extLst>
              <a:ext uri="{FF2B5EF4-FFF2-40B4-BE49-F238E27FC236}">
                <a16:creationId xmlns:a16="http://schemas.microsoft.com/office/drawing/2014/main" id="{BA674E05-331B-014B-B6D1-B970F59A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white&#10;&#10;Description automatically generated">
            <a:extLst>
              <a:ext uri="{FF2B5EF4-FFF2-40B4-BE49-F238E27FC236}">
                <a16:creationId xmlns:a16="http://schemas.microsoft.com/office/drawing/2014/main" id="{1C4C70D6-63AE-8C44-93DC-368AA424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white&#10;&#10;Description automatically generated">
            <a:extLst>
              <a:ext uri="{FF2B5EF4-FFF2-40B4-BE49-F238E27FC236}">
                <a16:creationId xmlns:a16="http://schemas.microsoft.com/office/drawing/2014/main" id="{1C4C70D6-63AE-8C44-93DC-368AA424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BB6F3-F96B-344C-A921-098878850342}"/>
              </a:ext>
            </a:extLst>
          </p:cNvPr>
          <p:cNvSpPr txBox="1"/>
          <p:nvPr/>
        </p:nvSpPr>
        <p:spPr>
          <a:xfrm>
            <a:off x="2743200" y="241540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Constraints -&gt; Verify()</a:t>
            </a:r>
          </a:p>
        </p:txBody>
      </p:sp>
    </p:spTree>
    <p:extLst>
      <p:ext uri="{BB962C8B-B14F-4D97-AF65-F5344CB8AC3E}">
        <p14:creationId xmlns:p14="http://schemas.microsoft.com/office/powerpoint/2010/main" val="379935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B28454E6-2947-E747-95D6-E051DEC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4A064FC-BCC4-A443-A8F8-861CA933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0859D4C-D736-4946-8497-F8730672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4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4D5BE-FC4F-E645-A7B2-D82090CF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963AA65-E899-7740-BBBC-E8D02507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3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22633-4496-3D47-950A-2CB5F4CB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008B6E-C1FA-AE40-8AD9-FB35A3B52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075010F-E92F-4147-820E-5D4A5603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1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089258-1D26-A649-8EAB-71EC5BDC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Days of Toy Apps are over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A5A94-381A-5449-BC6C-75A5BBE14D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24898"/>
            <a:ext cx="8174732" cy="34528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We’re not doing </a:t>
            </a:r>
            <a:r>
              <a:rPr lang="en-US" dirty="0" err="1"/>
              <a:t>PoCs</a:t>
            </a:r>
            <a:r>
              <a:rPr lang="en-US" dirty="0"/>
              <a:t> anymore… production grade </a:t>
            </a:r>
            <a:r>
              <a:rPr lang="en-US" dirty="0" err="1"/>
              <a:t>Cordapps</a:t>
            </a:r>
            <a:r>
              <a:rPr lang="en-US" dirty="0"/>
              <a:t> are more complex</a:t>
            </a:r>
          </a:p>
          <a:p>
            <a:r>
              <a:rPr lang="en-US" dirty="0"/>
              <a:t>Need more functionality</a:t>
            </a:r>
          </a:p>
          <a:p>
            <a:r>
              <a:rPr lang="en-US" dirty="0"/>
              <a:t>Must included non-happy path</a:t>
            </a:r>
          </a:p>
          <a:p>
            <a:r>
              <a:rPr lang="en-US" dirty="0"/>
              <a:t>Privacy must be maintained</a:t>
            </a:r>
          </a:p>
          <a:p>
            <a:r>
              <a:rPr lang="en-US" dirty="0"/>
              <a:t>Design must be provably robust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C871D9-2981-0347-B3EE-BF0E91CAD087}"/>
              </a:ext>
            </a:extLst>
          </p:cNvPr>
          <p:cNvSpPr/>
          <p:nvPr/>
        </p:nvSpPr>
        <p:spPr>
          <a:xfrm>
            <a:off x="1876152" y="3645231"/>
            <a:ext cx="5391696" cy="76493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We need a way to </a:t>
            </a:r>
            <a:r>
              <a:rPr lang="en-US" sz="2000" dirty="0">
                <a:solidFill>
                  <a:srgbClr val="C00000"/>
                </a:solidFill>
              </a:rPr>
              <a:t>represent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reason</a:t>
            </a:r>
            <a:r>
              <a:rPr lang="en-US" sz="2000" dirty="0"/>
              <a:t> about </a:t>
            </a:r>
            <a:r>
              <a:rPr lang="en-US" sz="2000" dirty="0">
                <a:solidFill>
                  <a:srgbClr val="C00000"/>
                </a:solidFill>
              </a:rPr>
              <a:t>non-trivial</a:t>
            </a:r>
            <a:r>
              <a:rPr lang="en-US" sz="2000" dirty="0"/>
              <a:t> </a:t>
            </a:r>
            <a:r>
              <a:rPr lang="en-US" sz="2000" dirty="0" err="1"/>
              <a:t>CorDapp</a:t>
            </a:r>
            <a:r>
              <a:rPr lang="en-US" sz="2000" dirty="0"/>
              <a:t> designs</a:t>
            </a:r>
          </a:p>
        </p:txBody>
      </p:sp>
    </p:spTree>
    <p:extLst>
      <p:ext uri="{BB962C8B-B14F-4D97-AF65-F5344CB8AC3E}">
        <p14:creationId xmlns:p14="http://schemas.microsoft.com/office/powerpoint/2010/main" val="397005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BC1B9DB-518F-E94D-B5CF-F3A3F982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3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4E3D6-AC20-4E41-AF20-390DB038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684A507-6747-0A4B-8D46-612BC880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E59D5-6FF1-A848-BE41-7859D9B6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 Complication 1</a:t>
            </a:r>
          </a:p>
        </p:txBody>
      </p:sp>
    </p:spTree>
    <p:extLst>
      <p:ext uri="{BB962C8B-B14F-4D97-AF65-F5344CB8AC3E}">
        <p14:creationId xmlns:p14="http://schemas.microsoft.com/office/powerpoint/2010/main" val="215083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4E3D6-AC20-4E41-AF20-390DB038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684A507-6747-0A4B-8D46-612BC880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3A9FEB-3DB4-0A4D-9724-AE3C10A72BBA}"/>
              </a:ext>
            </a:extLst>
          </p:cNvPr>
          <p:cNvSpPr/>
          <p:nvPr/>
        </p:nvSpPr>
        <p:spPr>
          <a:xfrm>
            <a:off x="395207" y="201477"/>
            <a:ext cx="1666068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is not a true agreement of two parties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12EE85-4600-1F41-97CB-5FC0D96D0EFE}"/>
              </a:ext>
            </a:extLst>
          </p:cNvPr>
          <p:cNvCxnSpPr/>
          <p:nvPr/>
        </p:nvCxnSpPr>
        <p:spPr>
          <a:xfrm>
            <a:off x="2146515" y="999641"/>
            <a:ext cx="674177" cy="395206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8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0603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</p:spTree>
    <p:extLst>
      <p:ext uri="{BB962C8B-B14F-4D97-AF65-F5344CB8AC3E}">
        <p14:creationId xmlns:p14="http://schemas.microsoft.com/office/powerpoint/2010/main" val="142131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8C81-2EF3-F348-902B-3FF0B86D2F7D}"/>
              </a:ext>
            </a:extLst>
          </p:cNvPr>
          <p:cNvSpPr/>
          <p:nvPr/>
        </p:nvSpPr>
        <p:spPr>
          <a:xfrm>
            <a:off x="2070183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2D9623-68C6-A644-B6A5-4ACF4D6F37D7}"/>
              </a:ext>
            </a:extLst>
          </p:cNvPr>
          <p:cNvSpPr txBox="1"/>
          <p:nvPr/>
        </p:nvSpPr>
        <p:spPr>
          <a:xfrm>
            <a:off x="1956224" y="3071599"/>
            <a:ext cx="1082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AAC894-E863-C148-A2F1-9618340DC262}"/>
              </a:ext>
            </a:extLst>
          </p:cNvPr>
          <p:cNvSpPr txBox="1"/>
          <p:nvPr/>
        </p:nvSpPr>
        <p:spPr>
          <a:xfrm>
            <a:off x="8204101" y="1331788"/>
            <a:ext cx="756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51104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8C81-2EF3-F348-902B-3FF0B86D2F7D}"/>
              </a:ext>
            </a:extLst>
          </p:cNvPr>
          <p:cNvSpPr/>
          <p:nvPr/>
        </p:nvSpPr>
        <p:spPr>
          <a:xfrm>
            <a:off x="2070183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2D9623-68C6-A644-B6A5-4ACF4D6F37D7}"/>
              </a:ext>
            </a:extLst>
          </p:cNvPr>
          <p:cNvSpPr txBox="1"/>
          <p:nvPr/>
        </p:nvSpPr>
        <p:spPr>
          <a:xfrm>
            <a:off x="1956224" y="3071599"/>
            <a:ext cx="1082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7D2A-2D2C-F94B-ABA2-5DB5BDBFCB85}"/>
              </a:ext>
            </a:extLst>
          </p:cNvPr>
          <p:cNvSpPr/>
          <p:nvPr/>
        </p:nvSpPr>
        <p:spPr>
          <a:xfrm>
            <a:off x="5736345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4CD2-3DCF-6443-AE0B-69AA7255E11C}"/>
              </a:ext>
            </a:extLst>
          </p:cNvPr>
          <p:cNvSpPr/>
          <p:nvPr/>
        </p:nvSpPr>
        <p:spPr>
          <a:xfrm>
            <a:off x="5664345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A83FE6-996F-EE44-BBBC-54FA8CCA7F65}"/>
              </a:ext>
            </a:extLst>
          </p:cNvPr>
          <p:cNvCxnSpPr>
            <a:cxnSpLocks/>
          </p:cNvCxnSpPr>
          <p:nvPr/>
        </p:nvCxnSpPr>
        <p:spPr>
          <a:xfrm>
            <a:off x="4006763" y="2145428"/>
            <a:ext cx="155155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02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8C81-2EF3-F348-902B-3FF0B86D2F7D}"/>
              </a:ext>
            </a:extLst>
          </p:cNvPr>
          <p:cNvSpPr/>
          <p:nvPr/>
        </p:nvSpPr>
        <p:spPr>
          <a:xfrm>
            <a:off x="2070183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2D9623-68C6-A644-B6A5-4ACF4D6F37D7}"/>
              </a:ext>
            </a:extLst>
          </p:cNvPr>
          <p:cNvSpPr txBox="1"/>
          <p:nvPr/>
        </p:nvSpPr>
        <p:spPr>
          <a:xfrm>
            <a:off x="1956224" y="3071599"/>
            <a:ext cx="1082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7D2A-2D2C-F94B-ABA2-5DB5BDBFCB85}"/>
              </a:ext>
            </a:extLst>
          </p:cNvPr>
          <p:cNvSpPr/>
          <p:nvPr/>
        </p:nvSpPr>
        <p:spPr>
          <a:xfrm>
            <a:off x="5736345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4CD2-3DCF-6443-AE0B-69AA7255E11C}"/>
              </a:ext>
            </a:extLst>
          </p:cNvPr>
          <p:cNvSpPr/>
          <p:nvPr/>
        </p:nvSpPr>
        <p:spPr>
          <a:xfrm>
            <a:off x="5664345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EFACB8-D472-1445-B26A-FB4D5045F070}"/>
              </a:ext>
            </a:extLst>
          </p:cNvPr>
          <p:cNvSpPr/>
          <p:nvPr/>
        </p:nvSpPr>
        <p:spPr>
          <a:xfrm>
            <a:off x="6588879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73A8F6-FF2A-C043-A6DC-3E4C52706DD0}"/>
              </a:ext>
            </a:extLst>
          </p:cNvPr>
          <p:cNvSpPr txBox="1"/>
          <p:nvPr/>
        </p:nvSpPr>
        <p:spPr>
          <a:xfrm>
            <a:off x="5474534" y="3071599"/>
            <a:ext cx="2030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checkTransaction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A83FE6-996F-EE44-BBBC-54FA8CCA7F65}"/>
              </a:ext>
            </a:extLst>
          </p:cNvPr>
          <p:cNvCxnSpPr>
            <a:cxnSpLocks/>
          </p:cNvCxnSpPr>
          <p:nvPr/>
        </p:nvCxnSpPr>
        <p:spPr>
          <a:xfrm>
            <a:off x="4006763" y="2145428"/>
            <a:ext cx="155155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04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8C81-2EF3-F348-902B-3FF0B86D2F7D}"/>
              </a:ext>
            </a:extLst>
          </p:cNvPr>
          <p:cNvSpPr/>
          <p:nvPr/>
        </p:nvSpPr>
        <p:spPr>
          <a:xfrm>
            <a:off x="2070183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2D9623-68C6-A644-B6A5-4ACF4D6F37D7}"/>
              </a:ext>
            </a:extLst>
          </p:cNvPr>
          <p:cNvSpPr txBox="1"/>
          <p:nvPr/>
        </p:nvSpPr>
        <p:spPr>
          <a:xfrm>
            <a:off x="1956224" y="3071599"/>
            <a:ext cx="1082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7D2A-2D2C-F94B-ABA2-5DB5BDBFCB85}"/>
              </a:ext>
            </a:extLst>
          </p:cNvPr>
          <p:cNvSpPr/>
          <p:nvPr/>
        </p:nvSpPr>
        <p:spPr>
          <a:xfrm>
            <a:off x="5736345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4CD2-3DCF-6443-AE0B-69AA7255E11C}"/>
              </a:ext>
            </a:extLst>
          </p:cNvPr>
          <p:cNvSpPr/>
          <p:nvPr/>
        </p:nvSpPr>
        <p:spPr>
          <a:xfrm>
            <a:off x="5664345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EFACB8-D472-1445-B26A-FB4D5045F070}"/>
              </a:ext>
            </a:extLst>
          </p:cNvPr>
          <p:cNvSpPr/>
          <p:nvPr/>
        </p:nvSpPr>
        <p:spPr>
          <a:xfrm>
            <a:off x="6588879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73A8F6-FF2A-C043-A6DC-3E4C52706DD0}"/>
              </a:ext>
            </a:extLst>
          </p:cNvPr>
          <p:cNvSpPr txBox="1"/>
          <p:nvPr/>
        </p:nvSpPr>
        <p:spPr>
          <a:xfrm>
            <a:off x="5474534" y="3071599"/>
            <a:ext cx="2030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Verify()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checkTransaction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A83FE6-996F-EE44-BBBC-54FA8CCA7F65}"/>
              </a:ext>
            </a:extLst>
          </p:cNvPr>
          <p:cNvCxnSpPr>
            <a:cxnSpLocks/>
          </p:cNvCxnSpPr>
          <p:nvPr/>
        </p:nvCxnSpPr>
        <p:spPr>
          <a:xfrm>
            <a:off x="4006763" y="2145428"/>
            <a:ext cx="155155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BD5E9D-A9D6-4045-A218-6D1628AE41AC}"/>
              </a:ext>
            </a:extLst>
          </p:cNvPr>
          <p:cNvCxnSpPr>
            <a:cxnSpLocks/>
          </p:cNvCxnSpPr>
          <p:nvPr/>
        </p:nvCxnSpPr>
        <p:spPr>
          <a:xfrm flipH="1">
            <a:off x="4041918" y="2381209"/>
            <a:ext cx="1432616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AAD819D-EB3D-C642-BBA4-44E43F714CEF}"/>
              </a:ext>
            </a:extLst>
          </p:cNvPr>
          <p:cNvSpPr/>
          <p:nvPr/>
        </p:nvSpPr>
        <p:spPr>
          <a:xfrm>
            <a:off x="2933740" y="2629333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B</a:t>
            </a:r>
          </a:p>
        </p:txBody>
      </p:sp>
    </p:spTree>
    <p:extLst>
      <p:ext uri="{BB962C8B-B14F-4D97-AF65-F5344CB8AC3E}">
        <p14:creationId xmlns:p14="http://schemas.microsoft.com/office/powerpoint/2010/main" val="1525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B06A-E004-1E46-8164-5462C818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</a:t>
            </a:r>
            <a:r>
              <a:rPr lang="en-US" dirty="0" err="1"/>
              <a:t>CorDapp</a:t>
            </a:r>
            <a:r>
              <a:rPr lang="en-US" dirty="0"/>
              <a:t> design?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778BCD-C85E-C344-ACE4-E8E678DDF31E}"/>
              </a:ext>
            </a:extLst>
          </p:cNvPr>
          <p:cNvGrpSpPr/>
          <p:nvPr/>
        </p:nvGrpSpPr>
        <p:grpSpPr>
          <a:xfrm>
            <a:off x="325906" y="1064362"/>
            <a:ext cx="8483227" cy="3768399"/>
            <a:chOff x="325906" y="1064362"/>
            <a:chExt cx="8483227" cy="3768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94C32C-FD8C-7A4B-99B3-5AD9BB70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877639">
              <a:off x="364811" y="2875265"/>
              <a:ext cx="2763078" cy="156071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6C8DC4-7E8A-8E45-A1C0-7002B95C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99021">
              <a:off x="6606260" y="1883656"/>
              <a:ext cx="2202873" cy="12087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DE4D69-ED07-0D4C-93C3-0FF2A9B9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01969">
              <a:off x="3567919" y="3239634"/>
              <a:ext cx="2901142" cy="159312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26427-E21B-5442-A816-6F2D48BB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0803">
              <a:off x="3428484" y="1799218"/>
              <a:ext cx="2768695" cy="152714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F92653-0304-A54A-84D8-C3D2F0D4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0658" y="3025194"/>
              <a:ext cx="2379463" cy="133109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2040A-941F-7F4C-B13F-3B4EF6D0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96461">
              <a:off x="1411379" y="3492096"/>
              <a:ext cx="2144684" cy="11772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D153E3-6E37-324C-9BD0-5C6E470F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417202">
              <a:off x="5423035" y="1064362"/>
              <a:ext cx="2410227" cy="13224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03BA75-2E24-E24F-9651-08D99E78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402">
              <a:off x="2134997" y="1250940"/>
              <a:ext cx="2759825" cy="150644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58F4C4-19AF-F04F-9B3C-DE5D5638F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412132">
              <a:off x="5238689" y="3567275"/>
              <a:ext cx="2324773" cy="12437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7E1401-668C-2E44-909B-83533C5B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425731">
              <a:off x="325906" y="1284522"/>
              <a:ext cx="2628635" cy="143927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8420D7-7FA7-B24F-B448-2F8CE9AC7BF1}"/>
              </a:ext>
            </a:extLst>
          </p:cNvPr>
          <p:cNvGrpSpPr/>
          <p:nvPr/>
        </p:nvGrpSpPr>
        <p:grpSpPr>
          <a:xfrm>
            <a:off x="711642" y="787210"/>
            <a:ext cx="7292969" cy="4075202"/>
            <a:chOff x="920687" y="867034"/>
            <a:chExt cx="7292969" cy="4075202"/>
          </a:xfrm>
        </p:grpSpPr>
        <p:pic>
          <p:nvPicPr>
            <p:cNvPr id="14" name="Picture 13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D6014912-AAF7-8B4E-A420-8428E24E0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4920005">
              <a:off x="647358" y="3028931"/>
              <a:ext cx="2186634" cy="16399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6" name="Picture 15" descr="A picture containing text, indoor, white, small&#10;&#10;Description automatically generated">
              <a:extLst>
                <a:ext uri="{FF2B5EF4-FFF2-40B4-BE49-F238E27FC236}">
                  <a16:creationId xmlns:a16="http://schemas.microsoft.com/office/drawing/2014/main" id="{3505CC3A-DB15-D54A-A68F-71E576465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62434">
              <a:off x="1568165" y="1092635"/>
              <a:ext cx="2485400" cy="186405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8" name="Picture 17" descr="A picture containing text, indoor, whiteboard, refrigerator&#10;&#10;Description automatically generated">
              <a:extLst>
                <a:ext uri="{FF2B5EF4-FFF2-40B4-BE49-F238E27FC236}">
                  <a16:creationId xmlns:a16="http://schemas.microsoft.com/office/drawing/2014/main" id="{666E4A4A-29D3-5A4F-99A0-3C24743B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103907">
              <a:off x="5389248" y="867034"/>
              <a:ext cx="2824408" cy="211830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0" name="Picture 19" descr="A close up of text on a whiteboard&#10;&#10;Description automatically generated">
              <a:extLst>
                <a:ext uri="{FF2B5EF4-FFF2-40B4-BE49-F238E27FC236}">
                  <a16:creationId xmlns:a16="http://schemas.microsoft.com/office/drawing/2014/main" id="{95002034-1290-614B-A69C-7B32F3A2E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6026475">
              <a:off x="6562703" y="3298162"/>
              <a:ext cx="1869677" cy="140225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2" name="Picture 21" descr="A close up of text on a whiteboard&#10;&#10;Description automatically generated">
              <a:extLst>
                <a:ext uri="{FF2B5EF4-FFF2-40B4-BE49-F238E27FC236}">
                  <a16:creationId xmlns:a16="http://schemas.microsoft.com/office/drawing/2014/main" id="{0385E40A-FD97-7943-A0B7-C22B3904E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18868" y="2339324"/>
              <a:ext cx="2703565" cy="202767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562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A241AA-38E5-3C4C-BEE4-65C781DBEED4}"/>
              </a:ext>
            </a:extLst>
          </p:cNvPr>
          <p:cNvSpPr/>
          <p:nvPr/>
        </p:nvSpPr>
        <p:spPr>
          <a:xfrm>
            <a:off x="1715503" y="1331789"/>
            <a:ext cx="2414427" cy="2901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1812-36E1-1545-B043-4818E19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However…..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8C81-2EF3-F348-902B-3FF0B86D2F7D}"/>
              </a:ext>
            </a:extLst>
          </p:cNvPr>
          <p:cNvSpPr/>
          <p:nvPr/>
        </p:nvSpPr>
        <p:spPr>
          <a:xfrm>
            <a:off x="2070183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D3EF-E0A5-024F-98FC-F050E3A9C674}"/>
              </a:ext>
            </a:extLst>
          </p:cNvPr>
          <p:cNvSpPr/>
          <p:nvPr/>
        </p:nvSpPr>
        <p:spPr>
          <a:xfrm>
            <a:off x="1998183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590F6FF-D17D-7E48-9EAF-B55B8590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09" y="1788241"/>
            <a:ext cx="714375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B68BD-1219-1244-AB4D-FCC9914BD2D6}"/>
              </a:ext>
            </a:extLst>
          </p:cNvPr>
          <p:cNvSpPr txBox="1"/>
          <p:nvPr/>
        </p:nvSpPr>
        <p:spPr>
          <a:xfrm>
            <a:off x="367002" y="23812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25BDE-0933-9E49-88A7-5D354ED4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97" y="4118002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88AF1-DDF5-FC49-A810-CFB9ED105973}"/>
              </a:ext>
            </a:extLst>
          </p:cNvPr>
          <p:cNvSpPr/>
          <p:nvPr/>
        </p:nvSpPr>
        <p:spPr>
          <a:xfrm>
            <a:off x="5381665" y="1331788"/>
            <a:ext cx="2414427" cy="2901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7D2A-2D2C-F94B-ABA2-5DB5BDBFCB85}"/>
              </a:ext>
            </a:extLst>
          </p:cNvPr>
          <p:cNvSpPr/>
          <p:nvPr/>
        </p:nvSpPr>
        <p:spPr>
          <a:xfrm>
            <a:off x="5736345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4CD2-3DCF-6443-AE0B-69AA7255E11C}"/>
              </a:ext>
            </a:extLst>
          </p:cNvPr>
          <p:cNvSpPr/>
          <p:nvPr/>
        </p:nvSpPr>
        <p:spPr>
          <a:xfrm>
            <a:off x="5664345" y="1900718"/>
            <a:ext cx="1800000" cy="704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Buy B’s house for £1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EFACB8-D472-1445-B26A-FB4D5045F070}"/>
              </a:ext>
            </a:extLst>
          </p:cNvPr>
          <p:cNvSpPr/>
          <p:nvPr/>
        </p:nvSpPr>
        <p:spPr>
          <a:xfrm>
            <a:off x="6588879" y="2630677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098009-2512-294D-9A7B-CAFA3C92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59" y="4137758"/>
            <a:ext cx="482172" cy="46008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427F91C-3152-7F42-AA42-9BC44943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6664" y="1755549"/>
            <a:ext cx="714375" cy="714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2F061-2D3C-0C47-B44F-8DEA965703FD}"/>
              </a:ext>
            </a:extLst>
          </p:cNvPr>
          <p:cNvSpPr txBox="1"/>
          <p:nvPr/>
        </p:nvSpPr>
        <p:spPr>
          <a:xfrm>
            <a:off x="8463457" y="23485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2C266-54D9-4A44-A9EF-358DBC46FD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64584" y="2145429"/>
            <a:ext cx="7073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835D7-4033-B841-B87D-803E30FD289E}"/>
              </a:ext>
            </a:extLst>
          </p:cNvPr>
          <p:cNvSpPr txBox="1"/>
          <p:nvPr/>
        </p:nvSpPr>
        <p:spPr>
          <a:xfrm>
            <a:off x="791980" y="171283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Initiate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A83FE6-996F-EE44-BBBC-54FA8CCA7F65}"/>
              </a:ext>
            </a:extLst>
          </p:cNvPr>
          <p:cNvCxnSpPr>
            <a:cxnSpLocks/>
          </p:cNvCxnSpPr>
          <p:nvPr/>
        </p:nvCxnSpPr>
        <p:spPr>
          <a:xfrm>
            <a:off x="4006763" y="2145428"/>
            <a:ext cx="155155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BD5E9D-A9D6-4045-A218-6D1628AE41AC}"/>
              </a:ext>
            </a:extLst>
          </p:cNvPr>
          <p:cNvCxnSpPr>
            <a:cxnSpLocks/>
          </p:cNvCxnSpPr>
          <p:nvPr/>
        </p:nvCxnSpPr>
        <p:spPr>
          <a:xfrm flipH="1">
            <a:off x="4041918" y="2381209"/>
            <a:ext cx="1432616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AAD819D-EB3D-C642-BBA4-44E43F714CEF}"/>
              </a:ext>
            </a:extLst>
          </p:cNvPr>
          <p:cNvSpPr/>
          <p:nvPr/>
        </p:nvSpPr>
        <p:spPr>
          <a:xfrm>
            <a:off x="2933740" y="2629333"/>
            <a:ext cx="720000" cy="306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Sign: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440F80-FB75-0144-A586-008E014214DC}"/>
              </a:ext>
            </a:extLst>
          </p:cNvPr>
          <p:cNvSpPr txBox="1"/>
          <p:nvPr/>
        </p:nvSpPr>
        <p:spPr>
          <a:xfrm>
            <a:off x="8149029" y="1047663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2599-4D6C-474F-B0F9-136C8EB2C8FB}"/>
              </a:ext>
            </a:extLst>
          </p:cNvPr>
          <p:cNvSpPr txBox="1"/>
          <p:nvPr/>
        </p:nvSpPr>
        <p:spPr>
          <a:xfrm>
            <a:off x="2087732" y="527568"/>
            <a:ext cx="538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Signing is automatic for the responder to a transaction  </a:t>
            </a:r>
          </a:p>
        </p:txBody>
      </p:sp>
    </p:spTree>
    <p:extLst>
      <p:ext uri="{BB962C8B-B14F-4D97-AF65-F5344CB8AC3E}">
        <p14:creationId xmlns:p14="http://schemas.microsoft.com/office/powerpoint/2010/main" val="1068259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A7475FE-8A27-D640-A60C-F323E3AE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5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AC34-A059-D547-8101-9B26AC63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Propose-Consent Pattern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F368CB-54D9-074D-9140-132E6C097ED4}"/>
              </a:ext>
            </a:extLst>
          </p:cNvPr>
          <p:cNvSpPr/>
          <p:nvPr/>
        </p:nvSpPr>
        <p:spPr>
          <a:xfrm>
            <a:off x="2199405" y="2347546"/>
            <a:ext cx="4730262" cy="914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Transaction Instance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FB574-DE84-8B4D-B43B-759B58A85A9B}"/>
              </a:ext>
            </a:extLst>
          </p:cNvPr>
          <p:cNvSpPr txBox="1"/>
          <p:nvPr/>
        </p:nvSpPr>
        <p:spPr>
          <a:xfrm>
            <a:off x="3122762" y="3528204"/>
            <a:ext cx="252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 ‘drawing transactions’</a:t>
            </a:r>
          </a:p>
        </p:txBody>
      </p:sp>
    </p:spTree>
    <p:extLst>
      <p:ext uri="{BB962C8B-B14F-4D97-AF65-F5344CB8AC3E}">
        <p14:creationId xmlns:p14="http://schemas.microsoft.com/office/powerpoint/2010/main" val="387447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93C59-EF3A-2E44-A161-D105A137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149412-BCA1-EE46-ACBA-D599DEF0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6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C1054-A76C-FB46-BB39-22BCD4D6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7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41BE90-2BFB-F144-A10B-99F299D3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29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0939D-0C15-5F49-A0C3-7E792FAA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3E176-811D-9647-A343-3428C432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06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FD761-A8F4-CC45-BC20-98ED04C9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2433-BD90-A94C-A888-E113E3F8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874892"/>
          </a:xfrm>
        </p:spPr>
        <p:txBody>
          <a:bodyPr/>
          <a:lstStyle/>
          <a:p>
            <a:r>
              <a:rPr lang="en-US" dirty="0"/>
              <a:t>(Semi) Real Client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388FD-0E6E-6A47-946E-18DB9B28D440}"/>
              </a:ext>
            </a:extLst>
          </p:cNvPr>
          <p:cNvSpPr txBox="1"/>
          <p:nvPr/>
        </p:nvSpPr>
        <p:spPr>
          <a:xfrm>
            <a:off x="3235775" y="933048"/>
            <a:ext cx="2181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WYSI</a:t>
            </a:r>
            <a:r>
              <a:rPr lang="en-US" sz="3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WIS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DCA4E4-6364-E64D-BACB-F35F45FB11FC}"/>
              </a:ext>
            </a:extLst>
          </p:cNvPr>
          <p:cNvGrpSpPr/>
          <p:nvPr/>
        </p:nvGrpSpPr>
        <p:grpSpPr>
          <a:xfrm>
            <a:off x="3413303" y="1829275"/>
            <a:ext cx="2003838" cy="2998462"/>
            <a:chOff x="3413303" y="1829275"/>
            <a:chExt cx="2003838" cy="2998462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68B9D85F-67F4-CE45-8CA6-06FF8BE9D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59" t="21582" r="14968" b="18117"/>
            <a:stretch/>
          </p:blipFill>
          <p:spPr>
            <a:xfrm rot="5400000">
              <a:off x="2915991" y="2326587"/>
              <a:ext cx="2998462" cy="2003838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518280-2C8A-994B-90DF-F9EF67285E22}"/>
                </a:ext>
              </a:extLst>
            </p:cNvPr>
            <p:cNvSpPr/>
            <p:nvPr/>
          </p:nvSpPr>
          <p:spPr>
            <a:xfrm>
              <a:off x="3738621" y="3242750"/>
              <a:ext cx="216000" cy="90000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1121C1-ECA0-5F4A-8B14-C0F27689C2EC}"/>
                </a:ext>
              </a:extLst>
            </p:cNvPr>
            <p:cNvSpPr/>
            <p:nvPr/>
          </p:nvSpPr>
          <p:spPr>
            <a:xfrm>
              <a:off x="4683855" y="3212180"/>
              <a:ext cx="308692" cy="90000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1CE7426-BDE3-A848-B383-98F7F42A46EB}"/>
                </a:ext>
              </a:extLst>
            </p:cNvPr>
            <p:cNvSpPr/>
            <p:nvPr/>
          </p:nvSpPr>
          <p:spPr>
            <a:xfrm>
              <a:off x="3757911" y="2205582"/>
              <a:ext cx="203359" cy="90000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FB92F9-6BDE-4541-B5A0-CCEC12305154}"/>
                </a:ext>
              </a:extLst>
            </p:cNvPr>
            <p:cNvSpPr/>
            <p:nvPr/>
          </p:nvSpPr>
          <p:spPr>
            <a:xfrm rot="1425653">
              <a:off x="4464939" y="3567545"/>
              <a:ext cx="365816" cy="77516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A7A4E2-3708-9E43-B874-FD4C86DC0A0F}"/>
                </a:ext>
              </a:extLst>
            </p:cNvPr>
            <p:cNvSpPr/>
            <p:nvPr/>
          </p:nvSpPr>
          <p:spPr>
            <a:xfrm rot="1741313">
              <a:off x="3610003" y="3491270"/>
              <a:ext cx="254979" cy="90128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309B11-7D3C-1841-A4EB-F36F779B4D17}"/>
                </a:ext>
              </a:extLst>
            </p:cNvPr>
            <p:cNvSpPr/>
            <p:nvPr/>
          </p:nvSpPr>
          <p:spPr>
            <a:xfrm>
              <a:off x="4212171" y="2329067"/>
              <a:ext cx="245646" cy="53745"/>
            </a:xfrm>
            <a:prstGeom prst="rect">
              <a:avLst/>
            </a:prstGeom>
            <a:solidFill>
              <a:srgbClr val="EB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24A58-30A4-6C47-A907-9FF01CA7C0E2}"/>
              </a:ext>
            </a:extLst>
          </p:cNvPr>
          <p:cNvGrpSpPr/>
          <p:nvPr/>
        </p:nvGrpSpPr>
        <p:grpSpPr>
          <a:xfrm>
            <a:off x="345646" y="1094151"/>
            <a:ext cx="2812815" cy="1871325"/>
            <a:chOff x="345646" y="1094151"/>
            <a:chExt cx="2812815" cy="1871325"/>
          </a:xfrm>
        </p:grpSpPr>
        <p:pic>
          <p:nvPicPr>
            <p:cNvPr id="20" name="Graphic 19" descr="Head with gears">
              <a:extLst>
                <a:ext uri="{FF2B5EF4-FFF2-40B4-BE49-F238E27FC236}">
                  <a16:creationId xmlns:a16="http://schemas.microsoft.com/office/drawing/2014/main" id="{0AEFAB17-E3B2-6247-94CA-7DB3D173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4061" y="2051076"/>
              <a:ext cx="914400" cy="914400"/>
            </a:xfrm>
            <a:prstGeom prst="rect">
              <a:avLst/>
            </a:prstGeom>
          </p:spPr>
        </p:pic>
        <p:sp>
          <p:nvSpPr>
            <p:cNvPr id="51" name="Cloud Callout 50">
              <a:extLst>
                <a:ext uri="{FF2B5EF4-FFF2-40B4-BE49-F238E27FC236}">
                  <a16:creationId xmlns:a16="http://schemas.microsoft.com/office/drawing/2014/main" id="{764167A4-CDE3-5A4F-B8F2-A86007FF0828}"/>
                </a:ext>
              </a:extLst>
            </p:cNvPr>
            <p:cNvSpPr/>
            <p:nvPr/>
          </p:nvSpPr>
          <p:spPr>
            <a:xfrm>
              <a:off x="345646" y="1094151"/>
              <a:ext cx="1597680" cy="1105913"/>
            </a:xfrm>
            <a:prstGeom prst="cloudCallout">
              <a:avLst>
                <a:gd name="adj1" fmla="val 71791"/>
                <a:gd name="adj2" fmla="val 575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 see.. So the data is </a:t>
              </a:r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all in the same </a:t>
              </a:r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Corda state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DA380E-468F-1843-BECE-643FE9CF5EEF}"/>
              </a:ext>
            </a:extLst>
          </p:cNvPr>
          <p:cNvGrpSpPr/>
          <p:nvPr/>
        </p:nvGrpSpPr>
        <p:grpSpPr>
          <a:xfrm>
            <a:off x="5671983" y="1062494"/>
            <a:ext cx="3116919" cy="1966456"/>
            <a:chOff x="5671983" y="1062494"/>
            <a:chExt cx="3116919" cy="1966456"/>
          </a:xfrm>
        </p:grpSpPr>
        <p:sp>
          <p:nvSpPr>
            <p:cNvPr id="50" name="Cloud Callout 49">
              <a:extLst>
                <a:ext uri="{FF2B5EF4-FFF2-40B4-BE49-F238E27FC236}">
                  <a16:creationId xmlns:a16="http://schemas.microsoft.com/office/drawing/2014/main" id="{3B4F1AC4-35A0-D74F-B4DF-989C83176F0D}"/>
                </a:ext>
              </a:extLst>
            </p:cNvPr>
            <p:cNvSpPr/>
            <p:nvPr/>
          </p:nvSpPr>
          <p:spPr>
            <a:xfrm>
              <a:off x="7005117" y="1062494"/>
              <a:ext cx="1783785" cy="1238288"/>
            </a:xfrm>
            <a:prstGeom prst="cloudCallout">
              <a:avLst>
                <a:gd name="adj1" fmla="val -75638"/>
                <a:gd name="adj2" fmla="val 479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 see.. So the data is </a:t>
              </a:r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split across multiple</a:t>
              </a:r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Corda states</a:t>
              </a:r>
            </a:p>
          </p:txBody>
        </p:sp>
        <p:pic>
          <p:nvPicPr>
            <p:cNvPr id="38" name="Graphic 37" descr="Head with gears">
              <a:extLst>
                <a:ext uri="{FF2B5EF4-FFF2-40B4-BE49-F238E27FC236}">
                  <a16:creationId xmlns:a16="http://schemas.microsoft.com/office/drawing/2014/main" id="{BB9351C0-4EE5-C84F-BDB5-FE197EBC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5671983" y="211455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8C089-8E57-D047-A955-97CFD3617CEC}"/>
              </a:ext>
            </a:extLst>
          </p:cNvPr>
          <p:cNvGrpSpPr/>
          <p:nvPr/>
        </p:nvGrpSpPr>
        <p:grpSpPr>
          <a:xfrm>
            <a:off x="176213" y="2848733"/>
            <a:ext cx="2892482" cy="1411849"/>
            <a:chOff x="176213" y="2848733"/>
            <a:chExt cx="2892482" cy="1411849"/>
          </a:xfrm>
        </p:grpSpPr>
        <p:pic>
          <p:nvPicPr>
            <p:cNvPr id="37" name="Graphic 36" descr="Head with gears">
              <a:extLst>
                <a:ext uri="{FF2B5EF4-FFF2-40B4-BE49-F238E27FC236}">
                  <a16:creationId xmlns:a16="http://schemas.microsoft.com/office/drawing/2014/main" id="{2A8D7021-6EB1-B644-B77F-5542F2B1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54295" y="3346182"/>
              <a:ext cx="914400" cy="914400"/>
            </a:xfrm>
            <a:prstGeom prst="rect">
              <a:avLst/>
            </a:prstGeom>
          </p:spPr>
        </p:pic>
        <p:sp>
          <p:nvSpPr>
            <p:cNvPr id="39" name="Cloud Callout 38">
              <a:extLst>
                <a:ext uri="{FF2B5EF4-FFF2-40B4-BE49-F238E27FC236}">
                  <a16:creationId xmlns:a16="http://schemas.microsoft.com/office/drawing/2014/main" id="{89B57D41-3C76-824B-ACC3-983E04CB3CB5}"/>
                </a:ext>
              </a:extLst>
            </p:cNvPr>
            <p:cNvSpPr/>
            <p:nvPr/>
          </p:nvSpPr>
          <p:spPr>
            <a:xfrm>
              <a:off x="176213" y="2848733"/>
              <a:ext cx="1707974" cy="1024998"/>
            </a:xfrm>
            <a:prstGeom prst="cloudCallout">
              <a:avLst>
                <a:gd name="adj1" fmla="val 70556"/>
                <a:gd name="adj2" fmla="val 2294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 have no Idea what that box is meant to be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661F9E-5C69-0845-AC14-0DAF6AF9901F}"/>
              </a:ext>
            </a:extLst>
          </p:cNvPr>
          <p:cNvGrpSpPr/>
          <p:nvPr/>
        </p:nvGrpSpPr>
        <p:grpSpPr>
          <a:xfrm>
            <a:off x="5757544" y="2842718"/>
            <a:ext cx="3038588" cy="1677985"/>
            <a:chOff x="5757544" y="2842718"/>
            <a:chExt cx="3038588" cy="1677985"/>
          </a:xfrm>
        </p:grpSpPr>
        <p:pic>
          <p:nvPicPr>
            <p:cNvPr id="21" name="Graphic 20" descr="Head with gears">
              <a:extLst>
                <a:ext uri="{FF2B5EF4-FFF2-40B4-BE49-F238E27FC236}">
                  <a16:creationId xmlns:a16="http://schemas.microsoft.com/office/drawing/2014/main" id="{EA66B721-6D4E-8C42-ACCE-73A4759B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5757544" y="3606303"/>
              <a:ext cx="914400" cy="914400"/>
            </a:xfrm>
            <a:prstGeom prst="rect">
              <a:avLst/>
            </a:prstGeom>
          </p:spPr>
        </p:pic>
        <p:sp>
          <p:nvSpPr>
            <p:cNvPr id="40" name="Cloud Callout 39">
              <a:extLst>
                <a:ext uri="{FF2B5EF4-FFF2-40B4-BE49-F238E27FC236}">
                  <a16:creationId xmlns:a16="http://schemas.microsoft.com/office/drawing/2014/main" id="{6D96F5DA-1AD0-ED4C-AA28-54653E294766}"/>
                </a:ext>
              </a:extLst>
            </p:cNvPr>
            <p:cNvSpPr/>
            <p:nvPr/>
          </p:nvSpPr>
          <p:spPr>
            <a:xfrm>
              <a:off x="7012347" y="2842718"/>
              <a:ext cx="1783785" cy="1587966"/>
            </a:xfrm>
            <a:prstGeom prst="cloudCallout">
              <a:avLst>
                <a:gd name="adj1" fmla="val -79832"/>
                <a:gd name="adj2" fmla="val 7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What’s for lunch</a:t>
              </a:r>
            </a:p>
          </p:txBody>
        </p:sp>
        <p:pic>
          <p:nvPicPr>
            <p:cNvPr id="24" name="Graphic 23" descr="Burger and drink">
              <a:extLst>
                <a:ext uri="{FF2B5EF4-FFF2-40B4-BE49-F238E27FC236}">
                  <a16:creationId xmlns:a16="http://schemas.microsoft.com/office/drawing/2014/main" id="{A9C87A69-F3DD-1D45-9FD2-103B01A69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7039" y="3346182"/>
              <a:ext cx="820111" cy="82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009DA8-04EE-B840-AFF7-83F38382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24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chine&#10;&#10;Description automatically generated">
            <a:extLst>
              <a:ext uri="{FF2B5EF4-FFF2-40B4-BE49-F238E27FC236}">
                <a16:creationId xmlns:a16="http://schemas.microsoft.com/office/drawing/2014/main" id="{D1DD26BB-09C3-B74C-B7EC-C41C7509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7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E8DEE-8AE9-5A4E-9A71-D75CB6A0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97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60D6-EE3E-024E-AC76-7C95FA3E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6E0B5-3E3B-8A4F-A880-A3A1C33810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Business Network Operator wants paying</a:t>
            </a:r>
          </a:p>
          <a:p>
            <a:endParaRPr lang="en-US" dirty="0"/>
          </a:p>
          <a:p>
            <a:r>
              <a:rPr lang="en-US" dirty="0"/>
              <a:t>Specifically they want to charge each time a deal is initially agreed</a:t>
            </a:r>
          </a:p>
        </p:txBody>
      </p:sp>
    </p:spTree>
    <p:extLst>
      <p:ext uri="{BB962C8B-B14F-4D97-AF65-F5344CB8AC3E}">
        <p14:creationId xmlns:p14="http://schemas.microsoft.com/office/powerpoint/2010/main" val="47820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C684938-239E-5449-9BE1-1BE09C2A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68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47D3-9211-C341-9F52-2013E8E6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solved… or is it?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689689-B433-D042-BCB8-362E1AA8E82A}"/>
              </a:ext>
            </a:extLst>
          </p:cNvPr>
          <p:cNvSpPr/>
          <p:nvPr/>
        </p:nvSpPr>
        <p:spPr>
          <a:xfrm>
            <a:off x="2558561" y="2277207"/>
            <a:ext cx="3701561" cy="914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 Evolution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56899-52DA-BA42-8312-2C0592E03EE6}"/>
              </a:ext>
            </a:extLst>
          </p:cNvPr>
          <p:cNvSpPr txBox="1"/>
          <p:nvPr/>
        </p:nvSpPr>
        <p:spPr>
          <a:xfrm>
            <a:off x="2889849" y="3398808"/>
            <a:ext cx="305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Or… ‘State Machines in Action’</a:t>
            </a:r>
          </a:p>
        </p:txBody>
      </p:sp>
    </p:spTree>
    <p:extLst>
      <p:ext uri="{BB962C8B-B14F-4D97-AF65-F5344CB8AC3E}">
        <p14:creationId xmlns:p14="http://schemas.microsoft.com/office/powerpoint/2010/main" val="24512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C5E2EED-E9BD-D240-99E6-9DF24B50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8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0AB2094-0818-704C-B8E3-DDFF1CD0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7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CCEB1A8-6284-924C-81F2-C62151DB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48D3CD-A3DE-1749-9A82-5856D68F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3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2433-BD90-A94C-A888-E113E3F8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874892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C26278-5C7D-6542-AEFD-5BD7770029CD}"/>
              </a:ext>
            </a:extLst>
          </p:cNvPr>
          <p:cNvGrpSpPr/>
          <p:nvPr/>
        </p:nvGrpSpPr>
        <p:grpSpPr>
          <a:xfrm>
            <a:off x="1373353" y="1656296"/>
            <a:ext cx="2164310" cy="1773966"/>
            <a:chOff x="1373353" y="1656296"/>
            <a:chExt cx="2164310" cy="177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0A1112-4B51-3E47-8A40-C0FAA5D6C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8625" y="1872296"/>
              <a:ext cx="523143" cy="1008000"/>
            </a:xfrm>
            <a:custGeom>
              <a:avLst/>
              <a:gdLst>
                <a:gd name="connsiteX0" fmla="*/ 0 w 353683"/>
                <a:gd name="connsiteY0" fmla="*/ 0 h 681488"/>
                <a:gd name="connsiteX1" fmla="*/ 353683 w 353683"/>
                <a:gd name="connsiteY1" fmla="*/ 340744 h 681488"/>
                <a:gd name="connsiteX2" fmla="*/ 0 w 353683"/>
                <a:gd name="connsiteY2" fmla="*/ 681488 h 681488"/>
                <a:gd name="connsiteX3" fmla="*/ 0 w 353683"/>
                <a:gd name="connsiteY3" fmla="*/ 0 h 68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83" h="681488">
                  <a:moveTo>
                    <a:pt x="0" y="0"/>
                  </a:moveTo>
                  <a:cubicBezTo>
                    <a:pt x="195334" y="0"/>
                    <a:pt x="353683" y="152556"/>
                    <a:pt x="353683" y="340744"/>
                  </a:cubicBezTo>
                  <a:cubicBezTo>
                    <a:pt x="353683" y="528932"/>
                    <a:pt x="195334" y="681488"/>
                    <a:pt x="0" y="6814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5" name="Graphic 4" descr="Clock">
              <a:extLst>
                <a:ext uri="{FF2B5EF4-FFF2-40B4-BE49-F238E27FC236}">
                  <a16:creationId xmlns:a16="http://schemas.microsoft.com/office/drawing/2014/main" id="{16F36CEB-99B2-E74F-8B3A-1D1BEE211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4354" y="1656296"/>
              <a:ext cx="1440000" cy="14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41E58B-DF08-9C40-AA66-184519795EF2}"/>
                </a:ext>
              </a:extLst>
            </p:cNvPr>
            <p:cNvSpPr txBox="1"/>
            <p:nvPr/>
          </p:nvSpPr>
          <p:spPr>
            <a:xfrm>
              <a:off x="1373353" y="3060930"/>
              <a:ext cx="2164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Working out the idea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EF4B0D-3094-7742-B6F1-0746C31B286F}"/>
              </a:ext>
            </a:extLst>
          </p:cNvPr>
          <p:cNvGrpSpPr/>
          <p:nvPr/>
        </p:nvGrpSpPr>
        <p:grpSpPr>
          <a:xfrm>
            <a:off x="4220006" y="1620930"/>
            <a:ext cx="4364377" cy="1809332"/>
            <a:chOff x="4220006" y="1620930"/>
            <a:chExt cx="4364377" cy="18093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1725B04-2334-6C49-B084-D9CC8007E5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845" y="1833141"/>
              <a:ext cx="523143" cy="1008000"/>
            </a:xfrm>
            <a:custGeom>
              <a:avLst/>
              <a:gdLst>
                <a:gd name="connsiteX0" fmla="*/ 353683 w 353683"/>
                <a:gd name="connsiteY0" fmla="*/ 0 h 681488"/>
                <a:gd name="connsiteX1" fmla="*/ 353683 w 353683"/>
                <a:gd name="connsiteY1" fmla="*/ 681488 h 681488"/>
                <a:gd name="connsiteX2" fmla="*/ 0 w 353683"/>
                <a:gd name="connsiteY2" fmla="*/ 340744 h 681488"/>
                <a:gd name="connsiteX3" fmla="*/ 353683 w 353683"/>
                <a:gd name="connsiteY3" fmla="*/ 0 h 68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83" h="681488">
                  <a:moveTo>
                    <a:pt x="353683" y="0"/>
                  </a:moveTo>
                  <a:lnTo>
                    <a:pt x="353683" y="681488"/>
                  </a:lnTo>
                  <a:cubicBezTo>
                    <a:pt x="158349" y="681488"/>
                    <a:pt x="0" y="528932"/>
                    <a:pt x="0" y="340744"/>
                  </a:cubicBezTo>
                  <a:cubicBezTo>
                    <a:pt x="0" y="152556"/>
                    <a:pt x="158349" y="0"/>
                    <a:pt x="35368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2" name="Graphic 11" descr="Clock">
              <a:extLst>
                <a:ext uri="{FF2B5EF4-FFF2-40B4-BE49-F238E27FC236}">
                  <a16:creationId xmlns:a16="http://schemas.microsoft.com/office/drawing/2014/main" id="{0A7ED03E-2E09-BC4A-9C29-36CB7419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24988" y="1620930"/>
              <a:ext cx="1440000" cy="14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2506EA-B1FA-EE41-9D0F-A61EB24EF054}"/>
                </a:ext>
              </a:extLst>
            </p:cNvPr>
            <p:cNvSpPr txBox="1"/>
            <p:nvPr/>
          </p:nvSpPr>
          <p:spPr>
            <a:xfrm>
              <a:off x="4748205" y="3060930"/>
              <a:ext cx="3836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Working out </a:t>
              </a:r>
              <a:r>
                <a:rPr lang="en-US" sz="18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to represent 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the idea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3DF6D2-7ACB-5544-84ED-EE89DA2B7A44}"/>
                </a:ext>
              </a:extLst>
            </p:cNvPr>
            <p:cNvSpPr txBox="1"/>
            <p:nvPr/>
          </p:nvSpPr>
          <p:spPr>
            <a:xfrm>
              <a:off x="4220006" y="2048530"/>
              <a:ext cx="5512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6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349E8A-BF02-CB48-9FF0-187CF73F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5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498E2E-204D-5E46-A0B8-44A6C6C9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DBA88-0C6E-534E-B04E-1ECF43B3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98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DBA88-0C6E-534E-B04E-1ECF43B3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FDCB27-2307-B247-9E3D-EB33A7A4EAD6}"/>
              </a:ext>
            </a:extLst>
          </p:cNvPr>
          <p:cNvSpPr/>
          <p:nvPr/>
        </p:nvSpPr>
        <p:spPr>
          <a:xfrm>
            <a:off x="3314700" y="633046"/>
            <a:ext cx="3947746" cy="844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Party C ends up with Party B’s private Deal in their vault</a:t>
            </a:r>
          </a:p>
        </p:txBody>
      </p:sp>
    </p:spTree>
    <p:extLst>
      <p:ext uri="{BB962C8B-B14F-4D97-AF65-F5344CB8AC3E}">
        <p14:creationId xmlns:p14="http://schemas.microsoft.com/office/powerpoint/2010/main" val="312438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DBA88-0C6E-534E-B04E-1ECF43B3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FDCB27-2307-B247-9E3D-EB33A7A4EAD6}"/>
              </a:ext>
            </a:extLst>
          </p:cNvPr>
          <p:cNvSpPr/>
          <p:nvPr/>
        </p:nvSpPr>
        <p:spPr>
          <a:xfrm>
            <a:off x="3314700" y="633046"/>
            <a:ext cx="3947746" cy="844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Party C ends up with Party B’s private Deal in their vault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E61D-B812-D141-9EA9-48CABFD2B656}"/>
              </a:ext>
            </a:extLst>
          </p:cNvPr>
          <p:cNvSpPr txBox="1"/>
          <p:nvPr/>
        </p:nvSpPr>
        <p:spPr>
          <a:xfrm>
            <a:off x="559677" y="870410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okay!!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D149EE-D24D-3140-B39C-4C15482D4175}"/>
              </a:ext>
            </a:extLst>
          </p:cNvPr>
          <p:cNvCxnSpPr/>
          <p:nvPr/>
        </p:nvCxnSpPr>
        <p:spPr>
          <a:xfrm>
            <a:off x="2611315" y="1055076"/>
            <a:ext cx="545124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902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DB36-E0C3-5B4D-A222-C1560D7D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How do we fix this?</a:t>
            </a:r>
          </a:p>
        </p:txBody>
      </p:sp>
    </p:spTree>
    <p:extLst>
      <p:ext uri="{BB962C8B-B14F-4D97-AF65-F5344CB8AC3E}">
        <p14:creationId xmlns:p14="http://schemas.microsoft.com/office/powerpoint/2010/main" val="1273199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1DF5A1-A0B4-F943-A221-90038B2F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98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CFA968C-0109-C647-B1BB-A89D9E16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7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695B1AC-A777-6340-B456-3903334E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34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4CF7B0-CD21-0B4D-B131-15C5CF7C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5AC6-6432-7640-BDD0-E2CB8F5A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3304-DF0C-374B-B475-3C656B85ECCC}"/>
              </a:ext>
            </a:extLst>
          </p:cNvPr>
          <p:cNvSpPr txBox="1"/>
          <p:nvPr/>
        </p:nvSpPr>
        <p:spPr>
          <a:xfrm>
            <a:off x="1532606" y="2089414"/>
            <a:ext cx="62117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orDapp</a:t>
            </a: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esign </a:t>
            </a:r>
            <a:r>
              <a:rPr lang="en-US" sz="1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EF8BB-8C24-4848-929B-008FF07FD7C8}"/>
              </a:ext>
            </a:extLst>
          </p:cNvPr>
          <p:cNvSpPr txBox="1"/>
          <p:nvPr/>
        </p:nvSpPr>
        <p:spPr>
          <a:xfrm>
            <a:off x="2679757" y="4024364"/>
            <a:ext cx="376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(Previously Corda Modelling Notation)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3171-AB75-D24C-BC39-01F5BBEB436C}"/>
              </a:ext>
            </a:extLst>
          </p:cNvPr>
          <p:cNvSpPr/>
          <p:nvPr/>
        </p:nvSpPr>
        <p:spPr>
          <a:xfrm>
            <a:off x="1627871" y="1035364"/>
            <a:ext cx="6021237" cy="9811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We need a </a:t>
            </a:r>
            <a:r>
              <a:rPr lang="en-US" sz="2000" dirty="0" err="1">
                <a:solidFill>
                  <a:srgbClr val="C00000"/>
                </a:solidFill>
              </a:rPr>
              <a:t>standardised</a:t>
            </a:r>
            <a:r>
              <a:rPr lang="en-US" sz="2000" dirty="0"/>
              <a:t> way to represent and reason about non-trivial </a:t>
            </a:r>
            <a:r>
              <a:rPr lang="en-US" sz="2000" dirty="0" err="1"/>
              <a:t>CorDapp</a:t>
            </a:r>
            <a:r>
              <a:rPr lang="en-US" sz="2000" dirty="0"/>
              <a:t> designs, </a:t>
            </a:r>
            <a:r>
              <a:rPr lang="en-US" sz="2000" dirty="0">
                <a:solidFill>
                  <a:srgbClr val="C00000"/>
                </a:solidFill>
              </a:rPr>
              <a:t>that encourages good </a:t>
            </a:r>
            <a:r>
              <a:rPr lang="en-US" sz="2000" dirty="0" err="1">
                <a:solidFill>
                  <a:srgbClr val="C00000"/>
                </a:solidFill>
              </a:rPr>
              <a:t>CorDapp</a:t>
            </a:r>
            <a:r>
              <a:rPr lang="en-US" sz="2000" dirty="0">
                <a:solidFill>
                  <a:srgbClr val="C00000"/>
                </a:solidFill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17869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88F0B4-9320-8947-94DF-CFD126BD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6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16A04-CC0B-0D4F-B0D9-A254DB5F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5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DBF4747-4E9A-A44F-AF86-ECBE2506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7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7411DE7-BAA9-2F4C-85EC-E08C7527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71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2DDB132-2664-0E48-92B0-78F09199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BEEC2E7-32FE-B249-BEAB-A19A3AE7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4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77C1-3C78-CC48-9B1D-DED4C8A7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B133-4C2A-4C45-8DFF-FE67019EF4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CorDapp</a:t>
            </a:r>
            <a:r>
              <a:rPr lang="en-GB" dirty="0"/>
              <a:t> Design Language (CDL) is here to help you write better, more robust </a:t>
            </a:r>
            <a:r>
              <a:rPr lang="en-GB" dirty="0" err="1"/>
              <a:t>CorDapps</a:t>
            </a:r>
            <a:endParaRPr lang="en-GB" dirty="0"/>
          </a:p>
          <a:p>
            <a:r>
              <a:rPr lang="en-GB" dirty="0"/>
              <a:t>It allows you to </a:t>
            </a:r>
          </a:p>
          <a:p>
            <a:pPr lvl="1"/>
            <a:r>
              <a:rPr lang="en-GB" dirty="0"/>
              <a:t>Describe complex production grade Smart Contracts</a:t>
            </a:r>
          </a:p>
          <a:p>
            <a:pPr lvl="1"/>
            <a:r>
              <a:rPr lang="en-GB" dirty="0"/>
              <a:t>Show Smart Contracts in action</a:t>
            </a:r>
          </a:p>
          <a:p>
            <a:pPr lvl="1"/>
            <a:r>
              <a:rPr lang="en-GB" dirty="0"/>
              <a:t>Reason about Privacy</a:t>
            </a:r>
          </a:p>
          <a:p>
            <a:pPr lvl="1"/>
            <a:r>
              <a:rPr lang="en-GB" dirty="0"/>
              <a:t>Also views for the Orchestration layer (not covered here)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21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20B7-B1BD-1F4C-A019-1BF872E9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FF9D4-B23A-B348-A38D-63CF9FFEE1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051905"/>
            <a:ext cx="8174732" cy="364014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See the Corda Solutions </a:t>
            </a:r>
            <a:r>
              <a:rPr lang="en-GB" dirty="0" err="1"/>
              <a:t>DocSite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https://solutions.corda.net/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Publishing a CDL template soon</a:t>
            </a:r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E074C3-5194-BC4E-BE36-FC516C4D7C12}"/>
              </a:ext>
            </a:extLst>
          </p:cNvPr>
          <p:cNvGrpSpPr/>
          <p:nvPr/>
        </p:nvGrpSpPr>
        <p:grpSpPr>
          <a:xfrm>
            <a:off x="1876927" y="1546147"/>
            <a:ext cx="4902009" cy="2488384"/>
            <a:chOff x="1876927" y="1546147"/>
            <a:chExt cx="4902009" cy="24883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29685C-AB71-6F4A-B3F9-B0194A86B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6927" y="1546147"/>
              <a:ext cx="4902009" cy="2488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1B138C-DC06-2845-8EF1-B41FCABDF323}"/>
                </a:ext>
              </a:extLst>
            </p:cNvPr>
            <p:cNvSpPr/>
            <p:nvPr/>
          </p:nvSpPr>
          <p:spPr>
            <a:xfrm>
              <a:off x="2137228" y="1850574"/>
              <a:ext cx="283029" cy="68943"/>
            </a:xfrm>
            <a:prstGeom prst="rect">
              <a:avLst/>
            </a:prstGeom>
            <a:solidFill>
              <a:srgbClr val="242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06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2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F2B5-7220-2048-B270-DA401D32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CorDapp</a:t>
            </a:r>
            <a:r>
              <a:rPr lang="en-US" dirty="0">
                <a:solidFill>
                  <a:srgbClr val="C00000"/>
                </a:solidFill>
              </a:rPr>
              <a:t> Design Language -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9366A-1F7C-AE41-A7E2-664AEFA521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Allow non-trivial </a:t>
            </a:r>
            <a:r>
              <a:rPr lang="en-GB" dirty="0" err="1"/>
              <a:t>CorDapp</a:t>
            </a:r>
            <a:r>
              <a:rPr lang="en-GB" dirty="0"/>
              <a:t> designs to be represented in an accurate, clear and concise way</a:t>
            </a:r>
          </a:p>
          <a:p>
            <a:r>
              <a:rPr lang="en-GB" dirty="0"/>
              <a:t>Enable reasoning about key aspects of </a:t>
            </a:r>
            <a:r>
              <a:rPr lang="en-GB" dirty="0" err="1"/>
              <a:t>CorDapp</a:t>
            </a:r>
            <a:r>
              <a:rPr lang="en-GB" dirty="0"/>
              <a:t> design:</a:t>
            </a:r>
          </a:p>
          <a:p>
            <a:pPr lvl="1"/>
            <a:r>
              <a:rPr lang="en-GB" dirty="0"/>
              <a:t>Shared data and state</a:t>
            </a:r>
          </a:p>
          <a:p>
            <a:pPr lvl="1"/>
            <a:r>
              <a:rPr lang="en-GB" dirty="0"/>
              <a:t>Shared logic</a:t>
            </a:r>
          </a:p>
          <a:p>
            <a:pPr lvl="1"/>
            <a:r>
              <a:rPr lang="en-GB" dirty="0" err="1"/>
              <a:t>Permissioning</a:t>
            </a:r>
            <a:r>
              <a:rPr lang="en-GB" dirty="0"/>
              <a:t> (via digital signatures)</a:t>
            </a:r>
          </a:p>
          <a:p>
            <a:pPr lvl="1"/>
            <a:r>
              <a:rPr lang="en-GB" dirty="0"/>
              <a:t>Privacy (Visibility of data to different participants)</a:t>
            </a:r>
          </a:p>
          <a:p>
            <a:r>
              <a:rPr lang="en-GB" dirty="0"/>
              <a:t>Encourage good design – distinguishes Ledger vs Orchestration Layer</a:t>
            </a:r>
          </a:p>
          <a:p>
            <a:r>
              <a:rPr lang="en-GB" dirty="0"/>
              <a:t>Facilitate reusable Design Patterns</a:t>
            </a:r>
          </a:p>
          <a:p>
            <a:r>
              <a:rPr lang="en-GB" dirty="0"/>
              <a:t>Degrade gracefully</a:t>
            </a:r>
          </a:p>
          <a:p>
            <a:r>
              <a:rPr lang="en-US" dirty="0"/>
              <a:t>Accurate design documentation – Not just </a:t>
            </a:r>
            <a:r>
              <a:rPr lang="en-US" dirty="0" err="1"/>
              <a:t>Marketechture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2528-D09A-AC43-AE5B-C09A978E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do some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771A0-B275-184D-9E88-E18EC85AE7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Represent a Smart Contract using </a:t>
            </a:r>
            <a:r>
              <a:rPr lang="en-US" sz="1600" dirty="0">
                <a:solidFill>
                  <a:srgbClr val="00B050"/>
                </a:solidFill>
              </a:rPr>
              <a:t>State Machine View</a:t>
            </a:r>
          </a:p>
          <a:p>
            <a:r>
              <a:rPr lang="en-US" sz="1600" dirty="0"/>
              <a:t>Show a Smart Contract in action using </a:t>
            </a:r>
            <a:r>
              <a:rPr lang="en-US" sz="1600" dirty="0">
                <a:solidFill>
                  <a:srgbClr val="00B050"/>
                </a:solidFill>
              </a:rPr>
              <a:t>Transaction Instance view </a:t>
            </a:r>
            <a:r>
              <a:rPr lang="en-US" sz="1600" dirty="0"/>
              <a:t>and </a:t>
            </a:r>
            <a:r>
              <a:rPr lang="en-US" sz="1600" dirty="0">
                <a:solidFill>
                  <a:srgbClr val="00B050"/>
                </a:solidFill>
              </a:rPr>
              <a:t>State Evolution View</a:t>
            </a:r>
          </a:p>
          <a:p>
            <a:r>
              <a:rPr lang="en-GB" sz="1600" dirty="0"/>
              <a:t>Analyse</a:t>
            </a:r>
            <a:r>
              <a:rPr lang="en-US" sz="1600" dirty="0"/>
              <a:t> Smart Contract privacy using </a:t>
            </a:r>
            <a:r>
              <a:rPr lang="en-US" sz="1600" dirty="0">
                <a:solidFill>
                  <a:srgbClr val="00B050"/>
                </a:solidFill>
              </a:rPr>
              <a:t>Privacy Overlays</a:t>
            </a:r>
          </a:p>
          <a:p>
            <a:r>
              <a:rPr lang="en-US" sz="1600" dirty="0"/>
              <a:t>Introduce a few design patterns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227806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4DD2-1A6F-E84C-8CC2-B2DBBA8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Smart Contract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F334E-2D62-044B-A571-F9A6BE0122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322700" cy="3452811"/>
          </a:xfrm>
        </p:spPr>
        <p:txBody>
          <a:bodyPr/>
          <a:lstStyle/>
          <a:p>
            <a:r>
              <a:rPr lang="en-US" dirty="0"/>
              <a:t>Smart Contracts in Corda are made up of </a:t>
            </a:r>
          </a:p>
          <a:p>
            <a:pPr lvl="1"/>
            <a:r>
              <a:rPr lang="en-US" dirty="0" err="1"/>
              <a:t>ContractState</a:t>
            </a:r>
            <a:r>
              <a:rPr lang="en-US" dirty="0"/>
              <a:t> (Data), and </a:t>
            </a:r>
          </a:p>
          <a:p>
            <a:pPr lvl="1"/>
            <a:r>
              <a:rPr lang="en-US" dirty="0"/>
              <a:t>Contract (Rule book)</a:t>
            </a:r>
          </a:p>
          <a:p>
            <a:r>
              <a:rPr lang="en-US" dirty="0"/>
              <a:t>You can consider the Smart Contract </a:t>
            </a:r>
            <a:r>
              <a:rPr lang="en-US" dirty="0" err="1"/>
              <a:t>behaviour</a:t>
            </a:r>
            <a:r>
              <a:rPr lang="en-US" dirty="0"/>
              <a:t> as a Finite State Machine</a:t>
            </a:r>
          </a:p>
          <a:p>
            <a:r>
              <a:rPr lang="en-US" dirty="0"/>
              <a:t>Think washing machine</a:t>
            </a:r>
          </a:p>
          <a:p>
            <a:r>
              <a:rPr lang="en-US" dirty="0"/>
              <a:t>Example: An agreement for a Seller to sell goods to a buyer for an agreed price</a:t>
            </a:r>
          </a:p>
        </p:txBody>
      </p:sp>
    </p:spTree>
    <p:extLst>
      <p:ext uri="{BB962C8B-B14F-4D97-AF65-F5344CB8AC3E}">
        <p14:creationId xmlns:p14="http://schemas.microsoft.com/office/powerpoint/2010/main" val="51704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3 theme">
  <a:themeElements>
    <a:clrScheme name="Custom 5">
      <a:dk1>
        <a:srgbClr val="555861"/>
      </a:dk1>
      <a:lt1>
        <a:srgbClr val="FFFFFF"/>
      </a:lt1>
      <a:dk2>
        <a:srgbClr val="EC1D24"/>
      </a:dk2>
      <a:lt2>
        <a:srgbClr val="000000"/>
      </a:lt2>
      <a:accent1>
        <a:srgbClr val="DCDDE1"/>
      </a:accent1>
      <a:accent2>
        <a:srgbClr val="F04950"/>
      </a:accent2>
      <a:accent3>
        <a:srgbClr val="C6CFEF"/>
      </a:accent3>
      <a:accent4>
        <a:srgbClr val="98A1D1"/>
      </a:accent4>
      <a:accent5>
        <a:srgbClr val="1D2343"/>
      </a:accent5>
      <a:accent6>
        <a:srgbClr val="343C5B"/>
      </a:accent6>
      <a:hlink>
        <a:srgbClr val="EC1D24"/>
      </a:hlink>
      <a:folHlink>
        <a:srgbClr val="EC1D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3 latest aug 2019" id="{F1ECBD0F-72C4-3440-B70A-2ACD2BB4F7A3}" vid="{D683C837-BDE1-4E46-A2FE-F945E5800A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 theme</Template>
  <TotalTime>7569</TotalTime>
  <Words>728</Words>
  <Application>Microsoft Macintosh PowerPoint</Application>
  <PresentationFormat>On-screen Show (16:9)</PresentationFormat>
  <Paragraphs>170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Bold</vt:lpstr>
      <vt:lpstr>Calibri Light</vt:lpstr>
      <vt:lpstr>Calibri Regular</vt:lpstr>
      <vt:lpstr>Helvetica Light</vt:lpstr>
      <vt:lpstr>R3 theme</vt:lpstr>
      <vt:lpstr>CorDapp Design Language (CDL)</vt:lpstr>
      <vt:lpstr>The Days of Toy Apps are over </vt:lpstr>
      <vt:lpstr>How to represent CorDapp design?</vt:lpstr>
      <vt:lpstr>(Semi) Real Client example</vt:lpstr>
      <vt:lpstr>The problem</vt:lpstr>
      <vt:lpstr>Conclusion…</vt:lpstr>
      <vt:lpstr>CorDapp Design Language - Objectives</vt:lpstr>
      <vt:lpstr>Let do some examples</vt:lpstr>
      <vt:lpstr>How to represent a Smart Contract</vt:lpstr>
      <vt:lpstr>Lets use the…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However….. Complication 1</vt:lpstr>
      <vt:lpstr>PowerPoint Presentation</vt:lpstr>
      <vt:lpstr>However…..</vt:lpstr>
      <vt:lpstr>However…..</vt:lpstr>
      <vt:lpstr>However…..</vt:lpstr>
      <vt:lpstr>However…..</vt:lpstr>
      <vt:lpstr>However…..</vt:lpstr>
      <vt:lpstr>However…..</vt:lpstr>
      <vt:lpstr>However….. </vt:lpstr>
      <vt:lpstr>PowerPoint Presentation</vt:lpstr>
      <vt:lpstr>Solution – Propose-Consent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Complication 2</vt:lpstr>
      <vt:lpstr>PowerPoint Presentation</vt:lpstr>
      <vt:lpstr>Problem solved… or is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So… How do we fix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For more information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Matthew Bradbury</dc:creator>
  <cp:keywords/>
  <dc:description/>
  <cp:lastModifiedBy>Eric McEvoy</cp:lastModifiedBy>
  <cp:revision>77</cp:revision>
  <dcterms:created xsi:type="dcterms:W3CDTF">2019-08-29T13:56:54Z</dcterms:created>
  <dcterms:modified xsi:type="dcterms:W3CDTF">2020-01-19T20:20:27Z</dcterms:modified>
  <cp:category/>
</cp:coreProperties>
</file>